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4" r:id="rId4"/>
    <p:sldId id="265" r:id="rId5"/>
    <p:sldId id="266" r:id="rId6"/>
    <p:sldId id="267" r:id="rId7"/>
    <p:sldId id="268" r:id="rId8"/>
    <p:sldId id="274" r:id="rId9"/>
    <p:sldId id="275" r:id="rId10"/>
    <p:sldId id="276" r:id="rId11"/>
    <p:sldId id="277" r:id="rId12"/>
    <p:sldId id="278" r:id="rId13"/>
  </p:sldIdLst>
  <p:sldSz cx="30240288" cy="21240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68B"/>
    <a:srgbClr val="253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41" d="100"/>
          <a:sy n="41" d="100"/>
        </p:scale>
        <p:origin x="159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C65261-7B19-4777-B443-B812DAB409C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390C9CA-3035-412D-95D0-D8B7E2DC59F7}">
      <dgm:prSet phldrT="[Teks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nl-NL" dirty="0"/>
            <a:t>172 WONINGEN</a:t>
          </a:r>
        </a:p>
      </dgm:t>
    </dgm:pt>
    <dgm:pt modelId="{451097CB-447A-4E60-8DFA-0EC6773D80CB}" type="parTrans" cxnId="{0CFB9944-030B-4142-87DC-52D5AC13C97A}">
      <dgm:prSet/>
      <dgm:spPr/>
      <dgm:t>
        <a:bodyPr/>
        <a:lstStyle/>
        <a:p>
          <a:endParaRPr lang="nl-NL"/>
        </a:p>
      </dgm:t>
    </dgm:pt>
    <dgm:pt modelId="{9603BEBF-0721-4436-8099-2DCEB205CF02}" type="sibTrans" cxnId="{0CFB9944-030B-4142-87DC-52D5AC13C97A}">
      <dgm:prSet/>
      <dgm:spPr>
        <a:solidFill>
          <a:srgbClr val="25368B"/>
        </a:solidFill>
      </dgm:spPr>
      <dgm:t>
        <a:bodyPr/>
        <a:lstStyle/>
        <a:p>
          <a:endParaRPr lang="nl-NL"/>
        </a:p>
      </dgm:t>
    </dgm:pt>
    <dgm:pt modelId="{790E3A34-712B-4A9B-917F-E7CCC7A0571F}">
      <dgm:prSet phldrT="[Tekst]"/>
      <dgm:spPr>
        <a:solidFill>
          <a:srgbClr val="25378D"/>
        </a:solidFill>
      </dgm:spPr>
      <dgm:t>
        <a:bodyPr/>
        <a:lstStyle/>
        <a:p>
          <a:r>
            <a:rPr lang="nl-NL" b="1" dirty="0"/>
            <a:t>145 WONINGEN</a:t>
          </a:r>
        </a:p>
      </dgm:t>
    </dgm:pt>
    <dgm:pt modelId="{A70F0C79-EF77-48BE-8609-C55988DCCD41}" type="parTrans" cxnId="{3FAA9FF4-A3F0-458F-99C7-292C51D63974}">
      <dgm:prSet/>
      <dgm:spPr/>
      <dgm:t>
        <a:bodyPr/>
        <a:lstStyle/>
        <a:p>
          <a:endParaRPr lang="nl-NL"/>
        </a:p>
      </dgm:t>
    </dgm:pt>
    <dgm:pt modelId="{F3296F8F-321F-405B-94B6-B3408149B150}" type="sibTrans" cxnId="{3FAA9FF4-A3F0-458F-99C7-292C51D63974}">
      <dgm:prSet/>
      <dgm:spPr/>
      <dgm:t>
        <a:bodyPr/>
        <a:lstStyle/>
        <a:p>
          <a:endParaRPr lang="nl-NL"/>
        </a:p>
      </dgm:t>
    </dgm:pt>
    <dgm:pt modelId="{3697CEEF-8705-4CB4-854B-DA7A90B4200F}" type="pres">
      <dgm:prSet presAssocID="{19C65261-7B19-4777-B443-B812DAB409CB}" presName="Name0" presStyleCnt="0">
        <dgm:presLayoutVars>
          <dgm:dir/>
          <dgm:resizeHandles val="exact"/>
        </dgm:presLayoutVars>
      </dgm:prSet>
      <dgm:spPr/>
    </dgm:pt>
    <dgm:pt modelId="{7CE1B589-04B4-4BE9-BC9F-27A8E0CBE851}" type="pres">
      <dgm:prSet presAssocID="{4390C9CA-3035-412D-95D0-D8B7E2DC59F7}" presName="node" presStyleLbl="node1" presStyleIdx="0" presStyleCnt="2">
        <dgm:presLayoutVars>
          <dgm:bulletEnabled val="1"/>
        </dgm:presLayoutVars>
      </dgm:prSet>
      <dgm:spPr/>
    </dgm:pt>
    <dgm:pt modelId="{6A9FA9F3-F553-4E5F-B156-3883F269F026}" type="pres">
      <dgm:prSet presAssocID="{9603BEBF-0721-4436-8099-2DCEB205CF02}" presName="sibTrans" presStyleLbl="sibTrans2D1" presStyleIdx="0" presStyleCnt="1"/>
      <dgm:spPr/>
    </dgm:pt>
    <dgm:pt modelId="{3584D139-66B4-4FB6-AD7C-39E7C3E5A549}" type="pres">
      <dgm:prSet presAssocID="{9603BEBF-0721-4436-8099-2DCEB205CF02}" presName="connectorText" presStyleLbl="sibTrans2D1" presStyleIdx="0" presStyleCnt="1"/>
      <dgm:spPr/>
    </dgm:pt>
    <dgm:pt modelId="{0D4FA474-1522-4913-9825-122BFD1A0BB8}" type="pres">
      <dgm:prSet presAssocID="{790E3A34-712B-4A9B-917F-E7CCC7A0571F}" presName="node" presStyleLbl="node1" presStyleIdx="1" presStyleCnt="2">
        <dgm:presLayoutVars>
          <dgm:bulletEnabled val="1"/>
        </dgm:presLayoutVars>
      </dgm:prSet>
      <dgm:spPr/>
    </dgm:pt>
  </dgm:ptLst>
  <dgm:cxnLst>
    <dgm:cxn modelId="{0CFB9944-030B-4142-87DC-52D5AC13C97A}" srcId="{19C65261-7B19-4777-B443-B812DAB409CB}" destId="{4390C9CA-3035-412D-95D0-D8B7E2DC59F7}" srcOrd="0" destOrd="0" parTransId="{451097CB-447A-4E60-8DFA-0EC6773D80CB}" sibTransId="{9603BEBF-0721-4436-8099-2DCEB205CF02}"/>
    <dgm:cxn modelId="{DDE2D564-7425-4E22-A176-C5014F1D4C72}" type="presOf" srcId="{9603BEBF-0721-4436-8099-2DCEB205CF02}" destId="{3584D139-66B4-4FB6-AD7C-39E7C3E5A549}" srcOrd="1" destOrd="0" presId="urn:microsoft.com/office/officeart/2005/8/layout/process1"/>
    <dgm:cxn modelId="{D1C56A66-F530-494F-9434-476F033031F0}" type="presOf" srcId="{19C65261-7B19-4777-B443-B812DAB409CB}" destId="{3697CEEF-8705-4CB4-854B-DA7A90B4200F}" srcOrd="0" destOrd="0" presId="urn:microsoft.com/office/officeart/2005/8/layout/process1"/>
    <dgm:cxn modelId="{A6A308B7-221C-48AC-BEDF-5BB3704AAF9A}" type="presOf" srcId="{9603BEBF-0721-4436-8099-2DCEB205CF02}" destId="{6A9FA9F3-F553-4E5F-B156-3883F269F026}" srcOrd="0" destOrd="0" presId="urn:microsoft.com/office/officeart/2005/8/layout/process1"/>
    <dgm:cxn modelId="{11B73CD1-7627-4D3D-BDD0-62AAC691512C}" type="presOf" srcId="{4390C9CA-3035-412D-95D0-D8B7E2DC59F7}" destId="{7CE1B589-04B4-4BE9-BC9F-27A8E0CBE851}" srcOrd="0" destOrd="0" presId="urn:microsoft.com/office/officeart/2005/8/layout/process1"/>
    <dgm:cxn modelId="{FBF413D8-AEC3-4326-9208-54C8002BF325}" type="presOf" srcId="{790E3A34-712B-4A9B-917F-E7CCC7A0571F}" destId="{0D4FA474-1522-4913-9825-122BFD1A0BB8}" srcOrd="0" destOrd="0" presId="urn:microsoft.com/office/officeart/2005/8/layout/process1"/>
    <dgm:cxn modelId="{3FAA9FF4-A3F0-458F-99C7-292C51D63974}" srcId="{19C65261-7B19-4777-B443-B812DAB409CB}" destId="{790E3A34-712B-4A9B-917F-E7CCC7A0571F}" srcOrd="1" destOrd="0" parTransId="{A70F0C79-EF77-48BE-8609-C55988DCCD41}" sibTransId="{F3296F8F-321F-405B-94B6-B3408149B150}"/>
    <dgm:cxn modelId="{507B49EE-E897-4EE8-8DB8-2A1359DE6EC2}" type="presParOf" srcId="{3697CEEF-8705-4CB4-854B-DA7A90B4200F}" destId="{7CE1B589-04B4-4BE9-BC9F-27A8E0CBE851}" srcOrd="0" destOrd="0" presId="urn:microsoft.com/office/officeart/2005/8/layout/process1"/>
    <dgm:cxn modelId="{015136BA-2FDF-4C86-B130-75562193F8D5}" type="presParOf" srcId="{3697CEEF-8705-4CB4-854B-DA7A90B4200F}" destId="{6A9FA9F3-F553-4E5F-B156-3883F269F026}" srcOrd="1" destOrd="0" presId="urn:microsoft.com/office/officeart/2005/8/layout/process1"/>
    <dgm:cxn modelId="{6C1D8708-1F0D-43ED-A1A1-FA7C6D145F06}" type="presParOf" srcId="{6A9FA9F3-F553-4E5F-B156-3883F269F026}" destId="{3584D139-66B4-4FB6-AD7C-39E7C3E5A549}" srcOrd="0" destOrd="0" presId="urn:microsoft.com/office/officeart/2005/8/layout/process1"/>
    <dgm:cxn modelId="{0026BB9B-F160-4FBC-9473-52677850CAB1}" type="presParOf" srcId="{3697CEEF-8705-4CB4-854B-DA7A90B4200F}" destId="{0D4FA474-1522-4913-9825-122BFD1A0BB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1B589-04B4-4BE9-BC9F-27A8E0CBE851}">
      <dsp:nvSpPr>
        <dsp:cNvPr id="0" name=""/>
        <dsp:cNvSpPr/>
      </dsp:nvSpPr>
      <dsp:spPr>
        <a:xfrm>
          <a:off x="3786" y="0"/>
          <a:ext cx="8073917" cy="1941365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172 WONINGEN</a:t>
          </a:r>
        </a:p>
      </dsp:txBody>
      <dsp:txXfrm>
        <a:off x="60647" y="56861"/>
        <a:ext cx="7960195" cy="1827643"/>
      </dsp:txXfrm>
    </dsp:sp>
    <dsp:sp modelId="{6A9FA9F3-F553-4E5F-B156-3883F269F026}">
      <dsp:nvSpPr>
        <dsp:cNvPr id="0" name=""/>
        <dsp:cNvSpPr/>
      </dsp:nvSpPr>
      <dsp:spPr>
        <a:xfrm>
          <a:off x="8885095" y="0"/>
          <a:ext cx="1711670" cy="1941365"/>
        </a:xfrm>
        <a:prstGeom prst="rightArrow">
          <a:avLst>
            <a:gd name="adj1" fmla="val 60000"/>
            <a:gd name="adj2" fmla="val 50000"/>
          </a:avLst>
        </a:prstGeom>
        <a:solidFill>
          <a:srgbClr val="25368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500" kern="1200"/>
        </a:p>
      </dsp:txBody>
      <dsp:txXfrm>
        <a:off x="8885095" y="388273"/>
        <a:ext cx="1198169" cy="1164819"/>
      </dsp:txXfrm>
    </dsp:sp>
    <dsp:sp modelId="{0D4FA474-1522-4913-9825-122BFD1A0BB8}">
      <dsp:nvSpPr>
        <dsp:cNvPr id="0" name=""/>
        <dsp:cNvSpPr/>
      </dsp:nvSpPr>
      <dsp:spPr>
        <a:xfrm>
          <a:off x="11307270" y="0"/>
          <a:ext cx="8073917" cy="1941365"/>
        </a:xfrm>
        <a:prstGeom prst="roundRect">
          <a:avLst>
            <a:gd name="adj" fmla="val 10000"/>
          </a:avLst>
        </a:prstGeom>
        <a:solidFill>
          <a:srgbClr val="2537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b="1" kern="1200" dirty="0"/>
            <a:t>145 WONINGEN</a:t>
          </a:r>
        </a:p>
      </dsp:txBody>
      <dsp:txXfrm>
        <a:off x="11364131" y="56861"/>
        <a:ext cx="7960195" cy="1827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022" y="3476208"/>
            <a:ext cx="25704245" cy="7394928"/>
          </a:xfrm>
        </p:spPr>
        <p:txBody>
          <a:bodyPr anchor="b"/>
          <a:lstStyle>
            <a:lvl1pPr algn="ctr">
              <a:defRPr sz="18583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0036" y="11156312"/>
            <a:ext cx="22680216" cy="5128263"/>
          </a:xfrm>
        </p:spPr>
        <p:txBody>
          <a:bodyPr/>
          <a:lstStyle>
            <a:lvl1pPr marL="0" indent="0" algn="ctr">
              <a:buNone/>
              <a:defRPr sz="7433"/>
            </a:lvl1pPr>
            <a:lvl2pPr marL="1416040" indent="0" algn="ctr">
              <a:buNone/>
              <a:defRPr sz="6194"/>
            </a:lvl2pPr>
            <a:lvl3pPr marL="2832080" indent="0" algn="ctr">
              <a:buNone/>
              <a:defRPr sz="5575"/>
            </a:lvl3pPr>
            <a:lvl4pPr marL="4248120" indent="0" algn="ctr">
              <a:buNone/>
              <a:defRPr sz="4956"/>
            </a:lvl4pPr>
            <a:lvl5pPr marL="5664159" indent="0" algn="ctr">
              <a:buNone/>
              <a:defRPr sz="4956"/>
            </a:lvl5pPr>
            <a:lvl6pPr marL="7080199" indent="0" algn="ctr">
              <a:buNone/>
              <a:defRPr sz="4956"/>
            </a:lvl6pPr>
            <a:lvl7pPr marL="8496239" indent="0" algn="ctr">
              <a:buNone/>
              <a:defRPr sz="4956"/>
            </a:lvl7pPr>
            <a:lvl8pPr marL="9912279" indent="0" algn="ctr">
              <a:buNone/>
              <a:defRPr sz="4956"/>
            </a:lvl8pPr>
            <a:lvl9pPr marL="11328319" indent="0" algn="ctr">
              <a:buNone/>
              <a:defRPr sz="4956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234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728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1130873"/>
            <a:ext cx="6520562" cy="1800055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9021" y="1130873"/>
            <a:ext cx="19183683" cy="18000554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887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206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72" y="5295443"/>
            <a:ext cx="26082248" cy="8835560"/>
          </a:xfrm>
        </p:spPr>
        <p:txBody>
          <a:bodyPr anchor="b"/>
          <a:lstStyle>
            <a:lvl1pPr>
              <a:defRPr sz="18583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272" y="14214591"/>
            <a:ext cx="26082248" cy="4646413"/>
          </a:xfrm>
        </p:spPr>
        <p:txBody>
          <a:bodyPr/>
          <a:lstStyle>
            <a:lvl1pPr marL="0" indent="0">
              <a:buNone/>
              <a:defRPr sz="7433">
                <a:solidFill>
                  <a:schemeClr val="tx1"/>
                </a:solidFill>
              </a:defRPr>
            </a:lvl1pPr>
            <a:lvl2pPr marL="1416040" indent="0">
              <a:buNone/>
              <a:defRPr sz="6194">
                <a:solidFill>
                  <a:schemeClr val="tx1">
                    <a:tint val="75000"/>
                  </a:schemeClr>
                </a:solidFill>
              </a:defRPr>
            </a:lvl2pPr>
            <a:lvl3pPr marL="2832080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3pPr>
            <a:lvl4pPr marL="4248120" indent="0">
              <a:buNone/>
              <a:defRPr sz="4956">
                <a:solidFill>
                  <a:schemeClr val="tx1">
                    <a:tint val="75000"/>
                  </a:schemeClr>
                </a:solidFill>
              </a:defRPr>
            </a:lvl4pPr>
            <a:lvl5pPr marL="5664159" indent="0">
              <a:buNone/>
              <a:defRPr sz="4956">
                <a:solidFill>
                  <a:schemeClr val="tx1">
                    <a:tint val="75000"/>
                  </a:schemeClr>
                </a:solidFill>
              </a:defRPr>
            </a:lvl5pPr>
            <a:lvl6pPr marL="7080199" indent="0">
              <a:buNone/>
              <a:defRPr sz="4956">
                <a:solidFill>
                  <a:schemeClr val="tx1">
                    <a:tint val="75000"/>
                  </a:schemeClr>
                </a:solidFill>
              </a:defRPr>
            </a:lvl6pPr>
            <a:lvl7pPr marL="8496239" indent="0">
              <a:buNone/>
              <a:defRPr sz="4956">
                <a:solidFill>
                  <a:schemeClr val="tx1">
                    <a:tint val="75000"/>
                  </a:schemeClr>
                </a:solidFill>
              </a:defRPr>
            </a:lvl7pPr>
            <a:lvl8pPr marL="9912279" indent="0">
              <a:buNone/>
              <a:defRPr sz="4956">
                <a:solidFill>
                  <a:schemeClr val="tx1">
                    <a:tint val="75000"/>
                  </a:schemeClr>
                </a:solidFill>
              </a:defRPr>
            </a:lvl8pPr>
            <a:lvl9pPr marL="11328319" indent="0">
              <a:buNone/>
              <a:defRPr sz="49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9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9020" y="5654366"/>
            <a:ext cx="12852122" cy="1347706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09146" y="5654366"/>
            <a:ext cx="12852122" cy="1347706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26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130878"/>
            <a:ext cx="26082248" cy="410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2962" y="5206935"/>
            <a:ext cx="12793057" cy="2551839"/>
          </a:xfrm>
        </p:spPr>
        <p:txBody>
          <a:bodyPr anchor="b"/>
          <a:lstStyle>
            <a:lvl1pPr marL="0" indent="0">
              <a:buNone/>
              <a:defRPr sz="7433" b="1"/>
            </a:lvl1pPr>
            <a:lvl2pPr marL="1416040" indent="0">
              <a:buNone/>
              <a:defRPr sz="6194" b="1"/>
            </a:lvl2pPr>
            <a:lvl3pPr marL="2832080" indent="0">
              <a:buNone/>
              <a:defRPr sz="5575" b="1"/>
            </a:lvl3pPr>
            <a:lvl4pPr marL="4248120" indent="0">
              <a:buNone/>
              <a:defRPr sz="4956" b="1"/>
            </a:lvl4pPr>
            <a:lvl5pPr marL="5664159" indent="0">
              <a:buNone/>
              <a:defRPr sz="4956" b="1"/>
            </a:lvl5pPr>
            <a:lvl6pPr marL="7080199" indent="0">
              <a:buNone/>
              <a:defRPr sz="4956" b="1"/>
            </a:lvl6pPr>
            <a:lvl7pPr marL="8496239" indent="0">
              <a:buNone/>
              <a:defRPr sz="4956" b="1"/>
            </a:lvl7pPr>
            <a:lvl8pPr marL="9912279" indent="0">
              <a:buNone/>
              <a:defRPr sz="4956" b="1"/>
            </a:lvl8pPr>
            <a:lvl9pPr marL="11328319" indent="0">
              <a:buNone/>
              <a:defRPr sz="4956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2962" y="7758774"/>
            <a:ext cx="12793057" cy="114119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09148" y="5206935"/>
            <a:ext cx="12856061" cy="2551839"/>
          </a:xfrm>
        </p:spPr>
        <p:txBody>
          <a:bodyPr anchor="b"/>
          <a:lstStyle>
            <a:lvl1pPr marL="0" indent="0">
              <a:buNone/>
              <a:defRPr sz="7433" b="1"/>
            </a:lvl1pPr>
            <a:lvl2pPr marL="1416040" indent="0">
              <a:buNone/>
              <a:defRPr sz="6194" b="1"/>
            </a:lvl2pPr>
            <a:lvl3pPr marL="2832080" indent="0">
              <a:buNone/>
              <a:defRPr sz="5575" b="1"/>
            </a:lvl3pPr>
            <a:lvl4pPr marL="4248120" indent="0">
              <a:buNone/>
              <a:defRPr sz="4956" b="1"/>
            </a:lvl4pPr>
            <a:lvl5pPr marL="5664159" indent="0">
              <a:buNone/>
              <a:defRPr sz="4956" b="1"/>
            </a:lvl5pPr>
            <a:lvl6pPr marL="7080199" indent="0">
              <a:buNone/>
              <a:defRPr sz="4956" b="1"/>
            </a:lvl6pPr>
            <a:lvl7pPr marL="8496239" indent="0">
              <a:buNone/>
              <a:defRPr sz="4956" b="1"/>
            </a:lvl7pPr>
            <a:lvl8pPr marL="9912279" indent="0">
              <a:buNone/>
              <a:defRPr sz="4956" b="1"/>
            </a:lvl8pPr>
            <a:lvl9pPr marL="11328319" indent="0">
              <a:buNone/>
              <a:defRPr sz="4956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09148" y="7758774"/>
            <a:ext cx="12856061" cy="114119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74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61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34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416050"/>
            <a:ext cx="9753280" cy="4956175"/>
          </a:xfrm>
        </p:spPr>
        <p:txBody>
          <a:bodyPr anchor="b"/>
          <a:lstStyle>
            <a:lvl1pPr>
              <a:defRPr sz="991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6061" y="3058279"/>
            <a:ext cx="15309146" cy="15094700"/>
          </a:xfrm>
        </p:spPr>
        <p:txBody>
          <a:bodyPr/>
          <a:lstStyle>
            <a:lvl1pPr>
              <a:defRPr sz="9911"/>
            </a:lvl1pPr>
            <a:lvl2pPr>
              <a:defRPr sz="8672"/>
            </a:lvl2pPr>
            <a:lvl3pPr>
              <a:defRPr sz="7433"/>
            </a:lvl3pPr>
            <a:lvl4pPr>
              <a:defRPr sz="6194"/>
            </a:lvl4pPr>
            <a:lvl5pPr>
              <a:defRPr sz="6194"/>
            </a:lvl5pPr>
            <a:lvl6pPr>
              <a:defRPr sz="6194"/>
            </a:lvl6pPr>
            <a:lvl7pPr>
              <a:defRPr sz="6194"/>
            </a:lvl7pPr>
            <a:lvl8pPr>
              <a:defRPr sz="6194"/>
            </a:lvl8pPr>
            <a:lvl9pPr>
              <a:defRPr sz="6194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6372225"/>
            <a:ext cx="9753280" cy="11805335"/>
          </a:xfrm>
        </p:spPr>
        <p:txBody>
          <a:bodyPr/>
          <a:lstStyle>
            <a:lvl1pPr marL="0" indent="0">
              <a:buNone/>
              <a:defRPr sz="4956"/>
            </a:lvl1pPr>
            <a:lvl2pPr marL="1416040" indent="0">
              <a:buNone/>
              <a:defRPr sz="4336"/>
            </a:lvl2pPr>
            <a:lvl3pPr marL="2832080" indent="0">
              <a:buNone/>
              <a:defRPr sz="3717"/>
            </a:lvl3pPr>
            <a:lvl4pPr marL="4248120" indent="0">
              <a:buNone/>
              <a:defRPr sz="3097"/>
            </a:lvl4pPr>
            <a:lvl5pPr marL="5664159" indent="0">
              <a:buNone/>
              <a:defRPr sz="3097"/>
            </a:lvl5pPr>
            <a:lvl6pPr marL="7080199" indent="0">
              <a:buNone/>
              <a:defRPr sz="3097"/>
            </a:lvl6pPr>
            <a:lvl7pPr marL="8496239" indent="0">
              <a:buNone/>
              <a:defRPr sz="3097"/>
            </a:lvl7pPr>
            <a:lvl8pPr marL="9912279" indent="0">
              <a:buNone/>
              <a:defRPr sz="3097"/>
            </a:lvl8pPr>
            <a:lvl9pPr marL="11328319" indent="0">
              <a:buNone/>
              <a:defRPr sz="3097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16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416050"/>
            <a:ext cx="9753280" cy="4956175"/>
          </a:xfrm>
        </p:spPr>
        <p:txBody>
          <a:bodyPr anchor="b"/>
          <a:lstStyle>
            <a:lvl1pPr>
              <a:defRPr sz="991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3058279"/>
            <a:ext cx="15309146" cy="15094700"/>
          </a:xfrm>
        </p:spPr>
        <p:txBody>
          <a:bodyPr anchor="t"/>
          <a:lstStyle>
            <a:lvl1pPr marL="0" indent="0">
              <a:buNone/>
              <a:defRPr sz="9911"/>
            </a:lvl1pPr>
            <a:lvl2pPr marL="1416040" indent="0">
              <a:buNone/>
              <a:defRPr sz="8672"/>
            </a:lvl2pPr>
            <a:lvl3pPr marL="2832080" indent="0">
              <a:buNone/>
              <a:defRPr sz="7433"/>
            </a:lvl3pPr>
            <a:lvl4pPr marL="4248120" indent="0">
              <a:buNone/>
              <a:defRPr sz="6194"/>
            </a:lvl4pPr>
            <a:lvl5pPr marL="5664159" indent="0">
              <a:buNone/>
              <a:defRPr sz="6194"/>
            </a:lvl5pPr>
            <a:lvl6pPr marL="7080199" indent="0">
              <a:buNone/>
              <a:defRPr sz="6194"/>
            </a:lvl6pPr>
            <a:lvl7pPr marL="8496239" indent="0">
              <a:buNone/>
              <a:defRPr sz="6194"/>
            </a:lvl7pPr>
            <a:lvl8pPr marL="9912279" indent="0">
              <a:buNone/>
              <a:defRPr sz="6194"/>
            </a:lvl8pPr>
            <a:lvl9pPr marL="11328319" indent="0">
              <a:buNone/>
              <a:defRPr sz="6194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6372225"/>
            <a:ext cx="9753280" cy="11805335"/>
          </a:xfrm>
        </p:spPr>
        <p:txBody>
          <a:bodyPr/>
          <a:lstStyle>
            <a:lvl1pPr marL="0" indent="0">
              <a:buNone/>
              <a:defRPr sz="4956"/>
            </a:lvl1pPr>
            <a:lvl2pPr marL="1416040" indent="0">
              <a:buNone/>
              <a:defRPr sz="4336"/>
            </a:lvl2pPr>
            <a:lvl3pPr marL="2832080" indent="0">
              <a:buNone/>
              <a:defRPr sz="3717"/>
            </a:lvl3pPr>
            <a:lvl4pPr marL="4248120" indent="0">
              <a:buNone/>
              <a:defRPr sz="3097"/>
            </a:lvl4pPr>
            <a:lvl5pPr marL="5664159" indent="0">
              <a:buNone/>
              <a:defRPr sz="3097"/>
            </a:lvl5pPr>
            <a:lvl6pPr marL="7080199" indent="0">
              <a:buNone/>
              <a:defRPr sz="3097"/>
            </a:lvl6pPr>
            <a:lvl7pPr marL="8496239" indent="0">
              <a:buNone/>
              <a:defRPr sz="3097"/>
            </a:lvl7pPr>
            <a:lvl8pPr marL="9912279" indent="0">
              <a:buNone/>
              <a:defRPr sz="3097"/>
            </a:lvl8pPr>
            <a:lvl9pPr marL="11328319" indent="0">
              <a:buNone/>
              <a:defRPr sz="3097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449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1130878"/>
            <a:ext cx="26082248" cy="410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0" y="5654366"/>
            <a:ext cx="26082248" cy="13477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19687033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5A0A-6DCE-4EC2-8E3B-A9D3CD3AC966}" type="datetimeFigureOut">
              <a:rPr lang="nl-NL" smtClean="0"/>
              <a:t>12-02-2024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19687033"/>
            <a:ext cx="10206097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19687033"/>
            <a:ext cx="6804065" cy="1130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FBED5-59A1-4019-9757-DE9AD4658E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85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832080" rtl="0" eaLnBrk="1" latinLnBrk="0" hangingPunct="1">
        <a:lnSpc>
          <a:spcPct val="90000"/>
        </a:lnSpc>
        <a:spcBef>
          <a:spcPct val="0"/>
        </a:spcBef>
        <a:buNone/>
        <a:defRPr sz="136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08020" indent="-708020" algn="l" defTabSz="2832080" rtl="0" eaLnBrk="1" latinLnBrk="0" hangingPunct="1">
        <a:lnSpc>
          <a:spcPct val="90000"/>
        </a:lnSpc>
        <a:spcBef>
          <a:spcPts val="3097"/>
        </a:spcBef>
        <a:buFont typeface="Arial" panose="020B0604020202020204" pitchFamily="34" charset="0"/>
        <a:buChar char="•"/>
        <a:defRPr sz="8672" kern="1200">
          <a:solidFill>
            <a:schemeClr val="tx1"/>
          </a:solidFill>
          <a:latin typeface="+mn-lt"/>
          <a:ea typeface="+mn-ea"/>
          <a:cs typeface="+mn-cs"/>
        </a:defRPr>
      </a:lvl1pPr>
      <a:lvl2pPr marL="2124060" indent="-708020" algn="l" defTabSz="2832080" rtl="0" eaLnBrk="1" latinLnBrk="0" hangingPunct="1">
        <a:lnSpc>
          <a:spcPct val="90000"/>
        </a:lnSpc>
        <a:spcBef>
          <a:spcPts val="1549"/>
        </a:spcBef>
        <a:buFont typeface="Arial" panose="020B0604020202020204" pitchFamily="34" charset="0"/>
        <a:buChar char="•"/>
        <a:defRPr sz="7433" kern="1200">
          <a:solidFill>
            <a:schemeClr val="tx1"/>
          </a:solidFill>
          <a:latin typeface="+mn-lt"/>
          <a:ea typeface="+mn-ea"/>
          <a:cs typeface="+mn-cs"/>
        </a:defRPr>
      </a:lvl2pPr>
      <a:lvl3pPr marL="3540100" indent="-708020" algn="l" defTabSz="2832080" rtl="0" eaLnBrk="1" latinLnBrk="0" hangingPunct="1">
        <a:lnSpc>
          <a:spcPct val="90000"/>
        </a:lnSpc>
        <a:spcBef>
          <a:spcPts val="1549"/>
        </a:spcBef>
        <a:buFont typeface="Arial" panose="020B0604020202020204" pitchFamily="34" charset="0"/>
        <a:buChar char="•"/>
        <a:defRPr sz="6194" kern="1200">
          <a:solidFill>
            <a:schemeClr val="tx1"/>
          </a:solidFill>
          <a:latin typeface="+mn-lt"/>
          <a:ea typeface="+mn-ea"/>
          <a:cs typeface="+mn-cs"/>
        </a:defRPr>
      </a:lvl3pPr>
      <a:lvl4pPr marL="4956139" indent="-708020" algn="l" defTabSz="2832080" rtl="0" eaLnBrk="1" latinLnBrk="0" hangingPunct="1">
        <a:lnSpc>
          <a:spcPct val="90000"/>
        </a:lnSpc>
        <a:spcBef>
          <a:spcPts val="1549"/>
        </a:spcBef>
        <a:buFont typeface="Arial" panose="020B0604020202020204" pitchFamily="34" charset="0"/>
        <a:buChar char="•"/>
        <a:defRPr sz="5575" kern="1200">
          <a:solidFill>
            <a:schemeClr val="tx1"/>
          </a:solidFill>
          <a:latin typeface="+mn-lt"/>
          <a:ea typeface="+mn-ea"/>
          <a:cs typeface="+mn-cs"/>
        </a:defRPr>
      </a:lvl4pPr>
      <a:lvl5pPr marL="6372179" indent="-708020" algn="l" defTabSz="2832080" rtl="0" eaLnBrk="1" latinLnBrk="0" hangingPunct="1">
        <a:lnSpc>
          <a:spcPct val="90000"/>
        </a:lnSpc>
        <a:spcBef>
          <a:spcPts val="1549"/>
        </a:spcBef>
        <a:buFont typeface="Arial" panose="020B0604020202020204" pitchFamily="34" charset="0"/>
        <a:buChar char="•"/>
        <a:defRPr sz="5575" kern="1200">
          <a:solidFill>
            <a:schemeClr val="tx1"/>
          </a:solidFill>
          <a:latin typeface="+mn-lt"/>
          <a:ea typeface="+mn-ea"/>
          <a:cs typeface="+mn-cs"/>
        </a:defRPr>
      </a:lvl5pPr>
      <a:lvl6pPr marL="7788219" indent="-708020" algn="l" defTabSz="2832080" rtl="0" eaLnBrk="1" latinLnBrk="0" hangingPunct="1">
        <a:lnSpc>
          <a:spcPct val="90000"/>
        </a:lnSpc>
        <a:spcBef>
          <a:spcPts val="1549"/>
        </a:spcBef>
        <a:buFont typeface="Arial" panose="020B0604020202020204" pitchFamily="34" charset="0"/>
        <a:buChar char="•"/>
        <a:defRPr sz="5575" kern="1200">
          <a:solidFill>
            <a:schemeClr val="tx1"/>
          </a:solidFill>
          <a:latin typeface="+mn-lt"/>
          <a:ea typeface="+mn-ea"/>
          <a:cs typeface="+mn-cs"/>
        </a:defRPr>
      </a:lvl6pPr>
      <a:lvl7pPr marL="9204259" indent="-708020" algn="l" defTabSz="2832080" rtl="0" eaLnBrk="1" latinLnBrk="0" hangingPunct="1">
        <a:lnSpc>
          <a:spcPct val="90000"/>
        </a:lnSpc>
        <a:spcBef>
          <a:spcPts val="1549"/>
        </a:spcBef>
        <a:buFont typeface="Arial" panose="020B0604020202020204" pitchFamily="34" charset="0"/>
        <a:buChar char="•"/>
        <a:defRPr sz="5575" kern="1200">
          <a:solidFill>
            <a:schemeClr val="tx1"/>
          </a:solidFill>
          <a:latin typeface="+mn-lt"/>
          <a:ea typeface="+mn-ea"/>
          <a:cs typeface="+mn-cs"/>
        </a:defRPr>
      </a:lvl7pPr>
      <a:lvl8pPr marL="10620299" indent="-708020" algn="l" defTabSz="2832080" rtl="0" eaLnBrk="1" latinLnBrk="0" hangingPunct="1">
        <a:lnSpc>
          <a:spcPct val="90000"/>
        </a:lnSpc>
        <a:spcBef>
          <a:spcPts val="1549"/>
        </a:spcBef>
        <a:buFont typeface="Arial" panose="020B0604020202020204" pitchFamily="34" charset="0"/>
        <a:buChar char="•"/>
        <a:defRPr sz="5575" kern="1200">
          <a:solidFill>
            <a:schemeClr val="tx1"/>
          </a:solidFill>
          <a:latin typeface="+mn-lt"/>
          <a:ea typeface="+mn-ea"/>
          <a:cs typeface="+mn-cs"/>
        </a:defRPr>
      </a:lvl8pPr>
      <a:lvl9pPr marL="12036339" indent="-708020" algn="l" defTabSz="2832080" rtl="0" eaLnBrk="1" latinLnBrk="0" hangingPunct="1">
        <a:lnSpc>
          <a:spcPct val="90000"/>
        </a:lnSpc>
        <a:spcBef>
          <a:spcPts val="1549"/>
        </a:spcBef>
        <a:buFont typeface="Arial" panose="020B0604020202020204" pitchFamily="34" charset="0"/>
        <a:buChar char="•"/>
        <a:defRPr sz="55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32080" rtl="0" eaLnBrk="1" latinLnBrk="0" hangingPunct="1">
        <a:defRPr sz="5575" kern="1200">
          <a:solidFill>
            <a:schemeClr val="tx1"/>
          </a:solidFill>
          <a:latin typeface="+mn-lt"/>
          <a:ea typeface="+mn-ea"/>
          <a:cs typeface="+mn-cs"/>
        </a:defRPr>
      </a:lvl1pPr>
      <a:lvl2pPr marL="1416040" algn="l" defTabSz="2832080" rtl="0" eaLnBrk="1" latinLnBrk="0" hangingPunct="1">
        <a:defRPr sz="5575" kern="1200">
          <a:solidFill>
            <a:schemeClr val="tx1"/>
          </a:solidFill>
          <a:latin typeface="+mn-lt"/>
          <a:ea typeface="+mn-ea"/>
          <a:cs typeface="+mn-cs"/>
        </a:defRPr>
      </a:lvl2pPr>
      <a:lvl3pPr marL="2832080" algn="l" defTabSz="2832080" rtl="0" eaLnBrk="1" latinLnBrk="0" hangingPunct="1">
        <a:defRPr sz="5575" kern="1200">
          <a:solidFill>
            <a:schemeClr val="tx1"/>
          </a:solidFill>
          <a:latin typeface="+mn-lt"/>
          <a:ea typeface="+mn-ea"/>
          <a:cs typeface="+mn-cs"/>
        </a:defRPr>
      </a:lvl3pPr>
      <a:lvl4pPr marL="4248120" algn="l" defTabSz="2832080" rtl="0" eaLnBrk="1" latinLnBrk="0" hangingPunct="1">
        <a:defRPr sz="5575" kern="1200">
          <a:solidFill>
            <a:schemeClr val="tx1"/>
          </a:solidFill>
          <a:latin typeface="+mn-lt"/>
          <a:ea typeface="+mn-ea"/>
          <a:cs typeface="+mn-cs"/>
        </a:defRPr>
      </a:lvl4pPr>
      <a:lvl5pPr marL="5664159" algn="l" defTabSz="2832080" rtl="0" eaLnBrk="1" latinLnBrk="0" hangingPunct="1">
        <a:defRPr sz="5575" kern="1200">
          <a:solidFill>
            <a:schemeClr val="tx1"/>
          </a:solidFill>
          <a:latin typeface="+mn-lt"/>
          <a:ea typeface="+mn-ea"/>
          <a:cs typeface="+mn-cs"/>
        </a:defRPr>
      </a:lvl5pPr>
      <a:lvl6pPr marL="7080199" algn="l" defTabSz="2832080" rtl="0" eaLnBrk="1" latinLnBrk="0" hangingPunct="1">
        <a:defRPr sz="5575" kern="1200">
          <a:solidFill>
            <a:schemeClr val="tx1"/>
          </a:solidFill>
          <a:latin typeface="+mn-lt"/>
          <a:ea typeface="+mn-ea"/>
          <a:cs typeface="+mn-cs"/>
        </a:defRPr>
      </a:lvl6pPr>
      <a:lvl7pPr marL="8496239" algn="l" defTabSz="2832080" rtl="0" eaLnBrk="1" latinLnBrk="0" hangingPunct="1">
        <a:defRPr sz="5575" kern="1200">
          <a:solidFill>
            <a:schemeClr val="tx1"/>
          </a:solidFill>
          <a:latin typeface="+mn-lt"/>
          <a:ea typeface="+mn-ea"/>
          <a:cs typeface="+mn-cs"/>
        </a:defRPr>
      </a:lvl7pPr>
      <a:lvl8pPr marL="9912279" algn="l" defTabSz="2832080" rtl="0" eaLnBrk="1" latinLnBrk="0" hangingPunct="1">
        <a:defRPr sz="5575" kern="1200">
          <a:solidFill>
            <a:schemeClr val="tx1"/>
          </a:solidFill>
          <a:latin typeface="+mn-lt"/>
          <a:ea typeface="+mn-ea"/>
          <a:cs typeface="+mn-cs"/>
        </a:defRPr>
      </a:lvl8pPr>
      <a:lvl9pPr marL="11328319" algn="l" defTabSz="2832080" rtl="0" eaLnBrk="1" latinLnBrk="0" hangingPunct="1">
        <a:defRPr sz="5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udio.innobrix.net/view/van-rhijn-bouw/vrp/a93a61bb-1844-4994-90b4-1e1cff45c25e" TargetMode="External"/><Relationship Id="rId4" Type="http://schemas.openxmlformats.org/officeDocument/2006/relationships/hyperlink" Target="https://studio.innobrix.net/view/van-rhijn-bouw/vrp/f2f3ea15-c074-4099-8290-a4dd5a3f809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cid:76c1bfbb-ba81-4a0a-9e05-f93e3501d0ca@eurprd03.prod.outlook.com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7.jpe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, schets, illustratie, kunst&#10;&#10;Automatisch gegenereerde beschrijving">
            <a:extLst>
              <a:ext uri="{FF2B5EF4-FFF2-40B4-BE49-F238E27FC236}">
                <a16:creationId xmlns:a16="http://schemas.microsoft.com/office/drawing/2014/main" id="{87356EFB-1CF6-83E6-5E79-410EF8BF3F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415" y="0"/>
            <a:ext cx="12306250" cy="2124075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2BF3CE8-F32E-548E-E69E-B148B0E2B8C3}"/>
              </a:ext>
            </a:extLst>
          </p:cNvPr>
          <p:cNvSpPr/>
          <p:nvPr/>
        </p:nvSpPr>
        <p:spPr>
          <a:xfrm>
            <a:off x="18282415" y="-71437"/>
            <a:ext cx="12306250" cy="21312187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96CCAA82-3EE5-3858-6A1F-2A9293EE8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129" y="8149175"/>
            <a:ext cx="10972858" cy="4942397"/>
          </a:xfrm>
          <a:prstGeom prst="rect">
            <a:avLst/>
          </a:prstGeom>
        </p:spPr>
      </p:pic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AAF3FCC4-05B0-4998-1375-8D06EEF22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986" y="18515590"/>
            <a:ext cx="6896827" cy="1422471"/>
          </a:xfrm>
          <a:prstGeom prst="rect">
            <a:avLst/>
          </a:prstGeom>
          <a:noFill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FF8A1F9-8854-EA39-4ADC-99F48578E70F}"/>
              </a:ext>
            </a:extLst>
          </p:cNvPr>
          <p:cNvSpPr txBox="1"/>
          <p:nvPr/>
        </p:nvSpPr>
        <p:spPr>
          <a:xfrm>
            <a:off x="1746986" y="1302689"/>
            <a:ext cx="15117096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90"/>
              </a:lnSpc>
            </a:pPr>
            <a:r>
              <a:rPr lang="nl-NL" sz="3200" b="1" spc="-47" dirty="0">
                <a:solidFill>
                  <a:srgbClr val="26368B"/>
                </a:solidFill>
                <a:latin typeface="IHRHPS+KontoraBlack"/>
                <a:cs typeface="IHRHPS+KontoraBlack"/>
              </a:rPr>
              <a:t>BIJEENKOMST BEWONERS CLEIJN DUIN</a:t>
            </a:r>
          </a:p>
          <a:p>
            <a:pPr>
              <a:lnSpc>
                <a:spcPts val="3390"/>
              </a:lnSpc>
            </a:pPr>
            <a:r>
              <a:rPr lang="nl-NL" sz="3200" b="1" spc="-47" dirty="0">
                <a:solidFill>
                  <a:srgbClr val="26368B"/>
                </a:solidFill>
                <a:latin typeface="IHRHPS+KontoraBlack"/>
                <a:cs typeface="IHRHPS+KontoraBlack"/>
              </a:rPr>
              <a:t>05.02.2024</a:t>
            </a:r>
            <a:endParaRPr lang="nl-NL" sz="3200" b="1" spc="-42" dirty="0">
              <a:solidFill>
                <a:srgbClr val="26368B"/>
              </a:solidFill>
              <a:latin typeface="IHRHPS+KontoraBlack"/>
              <a:cs typeface="IHRHPS+KontoraBlack"/>
            </a:endParaRPr>
          </a:p>
        </p:txBody>
      </p:sp>
    </p:spTree>
    <p:extLst>
      <p:ext uri="{BB962C8B-B14F-4D97-AF65-F5344CB8AC3E}">
        <p14:creationId xmlns:p14="http://schemas.microsoft.com/office/powerpoint/2010/main" val="127989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7915236" y="1"/>
            <a:ext cx="12717163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3781" y="1"/>
            <a:ext cx="12286507" cy="2124074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F34CBCD-1FD9-0575-0C82-9A08AD636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335" y="4761362"/>
            <a:ext cx="12723421" cy="86070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B4FF1B11-83EE-91FE-53CF-E79D32FAF1E6}"/>
              </a:ext>
            </a:extLst>
          </p:cNvPr>
          <p:cNvSpPr/>
          <p:nvPr/>
        </p:nvSpPr>
        <p:spPr>
          <a:xfrm>
            <a:off x="15061932" y="4734468"/>
            <a:ext cx="12703987" cy="86259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639556EC-67A5-5810-4FF1-0CB1DB4CCD2A}"/>
              </a:ext>
            </a:extLst>
          </p:cNvPr>
          <p:cNvSpPr/>
          <p:nvPr/>
        </p:nvSpPr>
        <p:spPr>
          <a:xfrm>
            <a:off x="2318417" y="13368382"/>
            <a:ext cx="12717163" cy="86008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E5377C97-623E-E066-D0A4-D3556C11FB23}"/>
              </a:ext>
            </a:extLst>
          </p:cNvPr>
          <p:cNvSpPr/>
          <p:nvPr/>
        </p:nvSpPr>
        <p:spPr>
          <a:xfrm>
            <a:off x="15035580" y="13368381"/>
            <a:ext cx="12717163" cy="86008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CAA151-D5E4-829D-0AFB-945080B4DE0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IMPRESSIES 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461792C-DE7D-2149-DFF4-18F28C5388A6}"/>
              </a:ext>
            </a:extLst>
          </p:cNvPr>
          <p:cNvSpPr txBox="1"/>
          <p:nvPr/>
        </p:nvSpPr>
        <p:spPr>
          <a:xfrm rot="20640000">
            <a:off x="13100501" y="12637540"/>
            <a:ext cx="7210538" cy="848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sz="7200" b="1" spc="335" dirty="0">
                <a:solidFill>
                  <a:srgbClr val="D2232A"/>
                </a:solidFill>
                <a:latin typeface="Kontora"/>
                <a:cs typeface="Kontora"/>
              </a:rPr>
              <a:t>CONCE</a:t>
            </a:r>
            <a:r>
              <a:rPr sz="11500" b="1" spc="502" baseline="1851" dirty="0">
                <a:solidFill>
                  <a:srgbClr val="D2232A"/>
                </a:solidFill>
                <a:latin typeface="Kontora"/>
                <a:cs typeface="Kontora"/>
              </a:rPr>
              <a:t>P</a:t>
            </a:r>
            <a:r>
              <a:rPr sz="11500" b="1" spc="502" baseline="2314" dirty="0">
                <a:solidFill>
                  <a:srgbClr val="D2232A"/>
                </a:solidFill>
                <a:latin typeface="Kontora"/>
                <a:cs typeface="Kontora"/>
              </a:rPr>
              <a:t>T</a:t>
            </a:r>
            <a:endParaRPr sz="11500" baseline="2314" dirty="0">
              <a:latin typeface="Kontora"/>
              <a:cs typeface="Kontora"/>
            </a:endParaRPr>
          </a:p>
        </p:txBody>
      </p:sp>
    </p:spTree>
    <p:extLst>
      <p:ext uri="{BB962C8B-B14F-4D97-AF65-F5344CB8AC3E}">
        <p14:creationId xmlns:p14="http://schemas.microsoft.com/office/powerpoint/2010/main" val="73105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89FCEF6-B0B5-058A-21E6-0B64CDBB59C3}"/>
              </a:ext>
            </a:extLst>
          </p:cNvPr>
          <p:cNvSpPr/>
          <p:nvPr/>
        </p:nvSpPr>
        <p:spPr>
          <a:xfrm>
            <a:off x="1618119" y="4753870"/>
            <a:ext cx="13764748" cy="88058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7915236" y="1"/>
            <a:ext cx="12717163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3781" y="1"/>
            <a:ext cx="12286507" cy="21240749"/>
          </a:xfrm>
          <a:prstGeom prst="rect">
            <a:avLst/>
          </a:prstGeom>
        </p:spPr>
      </p:pic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CAA151-D5E4-829D-0AFB-945080B4DE0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IMPRESSIES 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859B5ACD-2B5E-A013-B4F9-4B8CD87093ED}"/>
              </a:ext>
            </a:extLst>
          </p:cNvPr>
          <p:cNvSpPr/>
          <p:nvPr/>
        </p:nvSpPr>
        <p:spPr>
          <a:xfrm>
            <a:off x="15317832" y="4753868"/>
            <a:ext cx="12986289" cy="8805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C89C914B-FFE7-EE82-7DC2-A6C748DB0E65}"/>
              </a:ext>
            </a:extLst>
          </p:cNvPr>
          <p:cNvSpPr/>
          <p:nvPr/>
        </p:nvSpPr>
        <p:spPr>
          <a:xfrm>
            <a:off x="15300742" y="13393854"/>
            <a:ext cx="12986289" cy="87828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CB11DBA7-21D2-B300-BDDC-475C78B607FA}"/>
              </a:ext>
            </a:extLst>
          </p:cNvPr>
          <p:cNvSpPr/>
          <p:nvPr/>
        </p:nvSpPr>
        <p:spPr>
          <a:xfrm>
            <a:off x="1618120" y="13393854"/>
            <a:ext cx="13689854" cy="92586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461792C-DE7D-2149-DFF4-18F28C5388A6}"/>
              </a:ext>
            </a:extLst>
          </p:cNvPr>
          <p:cNvSpPr txBox="1"/>
          <p:nvPr/>
        </p:nvSpPr>
        <p:spPr>
          <a:xfrm rot="20640000">
            <a:off x="13100501" y="12637540"/>
            <a:ext cx="7210538" cy="848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sz="7200" b="1" spc="335" dirty="0">
                <a:solidFill>
                  <a:srgbClr val="D2232A"/>
                </a:solidFill>
                <a:latin typeface="Kontora"/>
                <a:cs typeface="Kontora"/>
              </a:rPr>
              <a:t>CONCE</a:t>
            </a:r>
            <a:r>
              <a:rPr sz="11500" b="1" spc="502" baseline="1851" dirty="0">
                <a:solidFill>
                  <a:srgbClr val="D2232A"/>
                </a:solidFill>
                <a:latin typeface="Kontora"/>
                <a:cs typeface="Kontora"/>
              </a:rPr>
              <a:t>P</a:t>
            </a:r>
            <a:r>
              <a:rPr sz="11500" b="1" spc="502" baseline="2314" dirty="0">
                <a:solidFill>
                  <a:srgbClr val="D2232A"/>
                </a:solidFill>
                <a:latin typeface="Kontora"/>
                <a:cs typeface="Kontora"/>
              </a:rPr>
              <a:t>T</a:t>
            </a:r>
            <a:endParaRPr sz="11500" baseline="2314" dirty="0">
              <a:latin typeface="Kontora"/>
              <a:cs typeface="Kontora"/>
            </a:endParaRPr>
          </a:p>
        </p:txBody>
      </p:sp>
    </p:spTree>
    <p:extLst>
      <p:ext uri="{BB962C8B-B14F-4D97-AF65-F5344CB8AC3E}">
        <p14:creationId xmlns:p14="http://schemas.microsoft.com/office/powerpoint/2010/main" val="3449173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3781" y="1"/>
            <a:ext cx="12185483" cy="2124074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7915236" y="1"/>
            <a:ext cx="12380821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CAA151-D5E4-829D-0AFB-945080B4DE0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ZONNESTUDIE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A2D9B0C-E241-F63A-F21B-C9E122174A9E}"/>
              </a:ext>
            </a:extLst>
          </p:cNvPr>
          <p:cNvSpPr txBox="1"/>
          <p:nvPr/>
        </p:nvSpPr>
        <p:spPr>
          <a:xfrm>
            <a:off x="2333849" y="6692004"/>
            <a:ext cx="15392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hlinkClick r:id="rId4"/>
              </a:rPr>
              <a:t>Bestaande situatie</a:t>
            </a:r>
            <a:endParaRPr lang="nl-NL" sz="54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50F8F4E-8678-D19D-8E1B-A2FA402BAC6F}"/>
              </a:ext>
            </a:extLst>
          </p:cNvPr>
          <p:cNvSpPr txBox="1"/>
          <p:nvPr/>
        </p:nvSpPr>
        <p:spPr>
          <a:xfrm>
            <a:off x="2333849" y="9363452"/>
            <a:ext cx="15141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Situatie met bebouwing</a:t>
            </a:r>
            <a:endParaRPr lang="nl-NL" sz="5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6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1554151-4314-64E5-2564-238E7436D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6261" y="0"/>
            <a:ext cx="12224027" cy="2124075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8016262" y="0"/>
            <a:ext cx="12224026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4327428"/>
            <a:ext cx="1664036" cy="1899410"/>
          </a:xfrm>
          <a:prstGeom prst="rect">
            <a:avLst/>
          </a:prstGeom>
        </p:spPr>
      </p:pic>
      <p:pic>
        <p:nvPicPr>
          <p:cNvPr id="12" name="Afbeelding 11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EE4A2D20-63AA-A80E-DEBC-35287778F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849" y="18411698"/>
            <a:ext cx="6850746" cy="1412967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B4880B1-F6EF-B782-41D6-8C23117E4AE0}"/>
              </a:ext>
            </a:extLst>
          </p:cNvPr>
          <p:cNvSpPr txBox="1"/>
          <p:nvPr/>
        </p:nvSpPr>
        <p:spPr>
          <a:xfrm>
            <a:off x="2333848" y="1871128"/>
            <a:ext cx="15016091" cy="957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90"/>
              </a:lnSpc>
            </a:pPr>
            <a:r>
              <a:rPr lang="nl-NL" sz="2800" b="1" spc="-47" dirty="0">
                <a:solidFill>
                  <a:srgbClr val="26368B"/>
                </a:solidFill>
                <a:latin typeface="IHRHPS+KontoraBlack"/>
                <a:cs typeface="IHRHPS+KontoraBlack"/>
              </a:rPr>
              <a:t>BIJEENKOMST BEWONERS CLEIJN DUIN</a:t>
            </a:r>
          </a:p>
          <a:p>
            <a:pPr>
              <a:lnSpc>
                <a:spcPts val="3390"/>
              </a:lnSpc>
            </a:pPr>
            <a:r>
              <a:rPr lang="nl-NL" sz="2800" b="1" spc="-47" dirty="0">
                <a:solidFill>
                  <a:srgbClr val="26368B"/>
                </a:solidFill>
                <a:latin typeface="IHRHPS+KontoraBlack"/>
                <a:cs typeface="IHRHPS+KontoraBlack"/>
              </a:rPr>
              <a:t>05.02.2024</a:t>
            </a:r>
            <a:endParaRPr lang="nl-NL" sz="2800" b="1" spc="-42" dirty="0">
              <a:solidFill>
                <a:srgbClr val="26368B"/>
              </a:solidFill>
              <a:latin typeface="IHRHPS+KontoraBlack"/>
              <a:cs typeface="IHRHPS+KontoraBlack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3BA3A96-059C-01E2-8614-F668547754C8}"/>
              </a:ext>
            </a:extLst>
          </p:cNvPr>
          <p:cNvSpPr txBox="1"/>
          <p:nvPr/>
        </p:nvSpPr>
        <p:spPr>
          <a:xfrm>
            <a:off x="4379013" y="4772696"/>
            <a:ext cx="3692226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AGENDA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60B1048-57A9-5A0C-48F0-1F4CDE80BD2C}"/>
              </a:ext>
            </a:extLst>
          </p:cNvPr>
          <p:cNvSpPr txBox="1"/>
          <p:nvPr/>
        </p:nvSpPr>
        <p:spPr>
          <a:xfrm>
            <a:off x="2333848" y="7698501"/>
            <a:ext cx="15016091" cy="4564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spc="-42" dirty="0">
                <a:latin typeface="IHRHPS+KontoraBlack"/>
                <a:cs typeface="IHRHPS+KontoraBlack"/>
              </a:rPr>
              <a:t>Welkom</a:t>
            </a:r>
          </a:p>
          <a:p>
            <a:pPr marL="454137" indent="-45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spc="-42" dirty="0">
                <a:latin typeface="IHRHPS+KontoraBlack"/>
                <a:cs typeface="IHRHPS+KontoraBlack"/>
              </a:rPr>
              <a:t>Terugblik informatieavond</a:t>
            </a:r>
          </a:p>
          <a:p>
            <a:pPr marL="454137" indent="-45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spc="-42" dirty="0">
                <a:latin typeface="IHRHPS+KontoraBlack"/>
                <a:cs typeface="IHRHPS+KontoraBlack"/>
              </a:rPr>
              <a:t>Terugblik participatie</a:t>
            </a:r>
          </a:p>
          <a:p>
            <a:pPr marL="454137" indent="-45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spc="-42" dirty="0">
                <a:latin typeface="IHRHPS+KontoraBlack"/>
                <a:cs typeface="IHRHPS+KontoraBlack"/>
              </a:rPr>
              <a:t>Huidige stand van zaken</a:t>
            </a:r>
          </a:p>
          <a:p>
            <a:pPr marL="454137" indent="-4541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spc="-42" dirty="0">
                <a:latin typeface="IHRHPS+KontoraBlack"/>
                <a:cs typeface="IHRHPS+KontoraBlack"/>
              </a:rPr>
              <a:t>Zonnestudie</a:t>
            </a:r>
          </a:p>
        </p:txBody>
      </p:sp>
    </p:spTree>
    <p:extLst>
      <p:ext uri="{BB962C8B-B14F-4D97-AF65-F5344CB8AC3E}">
        <p14:creationId xmlns:p14="http://schemas.microsoft.com/office/powerpoint/2010/main" val="395592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8137950" y="1"/>
            <a:ext cx="12102337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3BA3A96-059C-01E2-8614-F668547754C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TERUGBLIK INFORMATIEAVOND</a:t>
            </a:r>
          </a:p>
        </p:txBody>
      </p:sp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9077" y="1"/>
            <a:ext cx="12185483" cy="2124074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9CE41B3-24D7-455F-4A6F-5B3DD3C08FC0}"/>
              </a:ext>
            </a:extLst>
          </p:cNvPr>
          <p:cNvSpPr txBox="1"/>
          <p:nvPr/>
        </p:nvSpPr>
        <p:spPr>
          <a:xfrm>
            <a:off x="1999215" y="5670614"/>
            <a:ext cx="15350725" cy="17404458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3973" b="1" kern="100" dirty="0">
                <a:solidFill>
                  <a:srgbClr val="BBAA9C"/>
                </a:solidFill>
                <a:latin typeface="IHRHPS+KontoraBlack" panose="020B0604020202020204"/>
                <a:ea typeface="Calibri" panose="020F0502020204030204" pitchFamily="34" charset="0"/>
              </a:rPr>
              <a:t>GEMEENTELIJKE WENSEN EN BELEID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Veel extra woningen binnen de bebouwde kom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Woonprogramma min. 65% betaalbaar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Verdichtingsvisie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Bouwhoogtes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Invulling openbaar gebied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Parkeerbeleid i.c.m. hoogwaardig openbaar vervoer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Stedenbouw</a:t>
            </a:r>
          </a:p>
          <a:p>
            <a:pPr lvl="0">
              <a:lnSpc>
                <a:spcPct val="150000"/>
              </a:lnSpc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nl-NL" sz="3973" b="1" kern="100" dirty="0">
                <a:solidFill>
                  <a:srgbClr val="BBAA9C"/>
                </a:solidFill>
                <a:latin typeface="IHRHPS+KontoraBlack" panose="020B0604020202020204"/>
                <a:ea typeface="Calibri" panose="020F0502020204030204" pitchFamily="34" charset="0"/>
              </a:rPr>
              <a:t>WENSEN OPDRACHTGEVER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Behoud tankstation &amp; winkel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Architectonische hoogwaardige kwaliteit toevoegen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Haalbaarheid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marL="340603" indent="-340603">
              <a:lnSpc>
                <a:spcPct val="150000"/>
              </a:lnSpc>
              <a:buFont typeface="+mj-lt"/>
              <a:buAutoNum type="arabicPeriod"/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marL="340603" indent="-340603">
              <a:lnSpc>
                <a:spcPct val="150000"/>
              </a:lnSpc>
              <a:buFont typeface="+mj-lt"/>
              <a:buAutoNum type="arabicPeriod"/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marL="340603" indent="-340603">
              <a:lnSpc>
                <a:spcPct val="150000"/>
              </a:lnSpc>
              <a:buFont typeface="+mj-lt"/>
              <a:buAutoNum type="arabicPeriod"/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marL="340603" indent="-340603">
              <a:lnSpc>
                <a:spcPct val="150000"/>
              </a:lnSpc>
              <a:buFont typeface="+mj-lt"/>
              <a:buAutoNum type="arabicPeriod"/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</p:txBody>
      </p:sp>
      <p:pic>
        <p:nvPicPr>
          <p:cNvPr id="2" name="Afbeelding 1" descr="Afbeelding met kleding, persoon, overdekt, person&#10;&#10;Automatisch gegenereerde beschrijving">
            <a:extLst>
              <a:ext uri="{FF2B5EF4-FFF2-40B4-BE49-F238E27FC236}">
                <a16:creationId xmlns:a16="http://schemas.microsoft.com/office/drawing/2014/main" id="{B2425722-DF2D-95C8-03F6-AF9C2A31B8FA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0781" y="5943362"/>
            <a:ext cx="7655658" cy="5741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857525C-8416-5421-7B64-A8B341394FE4}"/>
              </a:ext>
            </a:extLst>
          </p:cNvPr>
          <p:cNvSpPr txBox="1"/>
          <p:nvPr/>
        </p:nvSpPr>
        <p:spPr>
          <a:xfrm>
            <a:off x="20517164" y="11857562"/>
            <a:ext cx="2121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31-10-2023</a:t>
            </a:r>
            <a:endParaRPr lang="nl-NL" sz="2800" b="1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5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3781" y="1"/>
            <a:ext cx="12286507" cy="2124074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7915236" y="1"/>
            <a:ext cx="12640963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pic>
        <p:nvPicPr>
          <p:cNvPr id="3" name="Afbeelding 2" descr="Afbeelding met kaart, Plan&#10;&#10;Automatisch gegenereerde beschrijving">
            <a:extLst>
              <a:ext uri="{FF2B5EF4-FFF2-40B4-BE49-F238E27FC236}">
                <a16:creationId xmlns:a16="http://schemas.microsoft.com/office/drawing/2014/main" id="{0572EE8F-B39B-420B-1238-C7A37B046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0974" y="5433204"/>
            <a:ext cx="22077270" cy="1394108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CAA151-D5E4-829D-0AFB-945080B4DE0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STEDENBOUWKUNDIGE SITUATIE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9D909D1-3E2D-5EEA-3D01-9B5AF2C74E22}"/>
              </a:ext>
            </a:extLst>
          </p:cNvPr>
          <p:cNvSpPr txBox="1"/>
          <p:nvPr/>
        </p:nvSpPr>
        <p:spPr>
          <a:xfrm>
            <a:off x="11724219" y="18331581"/>
            <a:ext cx="3595316" cy="45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84" dirty="0">
                <a:latin typeface="IHRHPS+KontoraBlack" panose="020B0604020202020204"/>
              </a:rPr>
              <a:t>PIET HEINLAAN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FCED7C5-7223-464B-5FC7-29F30F23890E}"/>
              </a:ext>
            </a:extLst>
          </p:cNvPr>
          <p:cNvSpPr txBox="1"/>
          <p:nvPr/>
        </p:nvSpPr>
        <p:spPr>
          <a:xfrm rot="4166338">
            <a:off x="4927045" y="12174456"/>
            <a:ext cx="3595316" cy="45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84" dirty="0">
                <a:latin typeface="IHRHPS+KontoraBlack" panose="020B0604020202020204"/>
              </a:rPr>
              <a:t>JAN EVERTSENLAAN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CD0A8B-056D-0A70-464C-ABA57BFB8065}"/>
              </a:ext>
            </a:extLst>
          </p:cNvPr>
          <p:cNvSpPr txBox="1"/>
          <p:nvPr/>
        </p:nvSpPr>
        <p:spPr>
          <a:xfrm>
            <a:off x="10361649" y="5595939"/>
            <a:ext cx="3595316" cy="45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84" dirty="0">
                <a:latin typeface="IHRHPS+KontoraBlack" panose="020B0604020202020204"/>
              </a:rPr>
              <a:t>INDUSTRIEWEG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7050CA1-7E3F-FB00-216C-8A70E9E56A67}"/>
              </a:ext>
            </a:extLst>
          </p:cNvPr>
          <p:cNvSpPr txBox="1"/>
          <p:nvPr/>
        </p:nvSpPr>
        <p:spPr>
          <a:xfrm rot="5400000">
            <a:off x="19013781" y="13938130"/>
            <a:ext cx="3595316" cy="45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84" dirty="0">
                <a:latin typeface="IHRHPS+KontoraBlack" panose="020B0604020202020204"/>
              </a:rPr>
              <a:t>KON. JULIANALAAN</a:t>
            </a:r>
          </a:p>
        </p:txBody>
      </p:sp>
    </p:spTree>
    <p:extLst>
      <p:ext uri="{BB962C8B-B14F-4D97-AF65-F5344CB8AC3E}">
        <p14:creationId xmlns:p14="http://schemas.microsoft.com/office/powerpoint/2010/main" val="184376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3781" y="1"/>
            <a:ext cx="12185483" cy="2124074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7915236" y="1"/>
            <a:ext cx="12325051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CAA151-D5E4-829D-0AFB-945080B4DE0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VARIANTEN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C375CF-574C-CEF6-9F56-17FB7363D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791" y="6215339"/>
            <a:ext cx="8211735" cy="881007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679DDB1-77E6-65E6-6ED6-6BA657656C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1275" y="6215337"/>
            <a:ext cx="8211733" cy="881007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DFCE2ED-8FBD-CEC4-91CF-07D68FA19C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9755" y="6215336"/>
            <a:ext cx="8211730" cy="881007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C40F4D5-C093-FE94-AFD8-646D7B6A2152}"/>
              </a:ext>
            </a:extLst>
          </p:cNvPr>
          <p:cNvSpPr txBox="1"/>
          <p:nvPr/>
        </p:nvSpPr>
        <p:spPr>
          <a:xfrm>
            <a:off x="4169771" y="15307698"/>
            <a:ext cx="4537774" cy="1640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576" b="1" kern="100" dirty="0">
                <a:latin typeface="IHRHPS+KontoraBlack" panose="020B0604020202020204"/>
                <a:ea typeface="Calibri" panose="020F0502020204030204" pitchFamily="34" charset="0"/>
              </a:rPr>
              <a:t>VARIANT 1</a:t>
            </a:r>
          </a:p>
          <a:p>
            <a:pPr lvl="0" algn="ctr">
              <a:lnSpc>
                <a:spcPct val="150000"/>
              </a:lnSpc>
            </a:pPr>
            <a:r>
              <a:rPr lang="nl-NL" sz="3576" b="1" kern="100" dirty="0">
                <a:latin typeface="IHRHPS+KontoraBlack" panose="020B0604020202020204"/>
                <a:ea typeface="Calibri" panose="020F0502020204030204" pitchFamily="34" charset="0"/>
              </a:rPr>
              <a:t>19 BOUWLAGEN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90399C8-EC1C-21C6-91B2-D0BD36C5BB12}"/>
              </a:ext>
            </a:extLst>
          </p:cNvPr>
          <p:cNvSpPr txBox="1"/>
          <p:nvPr/>
        </p:nvSpPr>
        <p:spPr>
          <a:xfrm>
            <a:off x="12851257" y="15307698"/>
            <a:ext cx="4537774" cy="1640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576" b="1" kern="100" dirty="0">
                <a:latin typeface="IHRHPS+KontoraBlack" panose="020B0604020202020204"/>
                <a:ea typeface="Calibri" panose="020F0502020204030204" pitchFamily="34" charset="0"/>
              </a:rPr>
              <a:t>VARIANT 2</a:t>
            </a:r>
          </a:p>
          <a:p>
            <a:pPr lvl="0" algn="ctr">
              <a:lnSpc>
                <a:spcPct val="150000"/>
              </a:lnSpc>
            </a:pPr>
            <a:r>
              <a:rPr lang="nl-NL" sz="3576" b="1" kern="100" dirty="0">
                <a:latin typeface="IHRHPS+KontoraBlack" panose="020B0604020202020204"/>
                <a:ea typeface="Calibri" panose="020F0502020204030204" pitchFamily="34" charset="0"/>
              </a:rPr>
              <a:t>16 BOUWLAGEN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07C9948-61C6-0848-6B05-0BFC9E7DA5B7}"/>
              </a:ext>
            </a:extLst>
          </p:cNvPr>
          <p:cNvSpPr txBox="1"/>
          <p:nvPr/>
        </p:nvSpPr>
        <p:spPr>
          <a:xfrm>
            <a:off x="21766733" y="15307698"/>
            <a:ext cx="4537774" cy="1640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nl-NL" sz="3576" b="1" kern="100" dirty="0">
                <a:latin typeface="IHRHPS+KontoraBlack" panose="020B0604020202020204"/>
                <a:ea typeface="Calibri" panose="020F0502020204030204" pitchFamily="34" charset="0"/>
              </a:rPr>
              <a:t>VARIANT 3</a:t>
            </a:r>
          </a:p>
          <a:p>
            <a:pPr lvl="0" algn="ctr">
              <a:lnSpc>
                <a:spcPct val="150000"/>
              </a:lnSpc>
            </a:pPr>
            <a:r>
              <a:rPr lang="nl-NL" sz="3576" b="1" kern="100" dirty="0">
                <a:latin typeface="IHRHPS+KontoraBlack" panose="020B0604020202020204"/>
                <a:ea typeface="Calibri" panose="020F0502020204030204" pitchFamily="34" charset="0"/>
              </a:rPr>
              <a:t>16 BOUWLAGEN</a:t>
            </a:r>
          </a:p>
        </p:txBody>
      </p:sp>
    </p:spTree>
    <p:extLst>
      <p:ext uri="{BB962C8B-B14F-4D97-AF65-F5344CB8AC3E}">
        <p14:creationId xmlns:p14="http://schemas.microsoft.com/office/powerpoint/2010/main" val="2223619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3781" y="1"/>
            <a:ext cx="12185483" cy="2124074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7915236" y="1"/>
            <a:ext cx="12325051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CAA151-D5E4-829D-0AFB-945080B4DE0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VOORKEURSVARIANT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4080664-6081-D69E-06B5-69F85525C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3000" y="10620375"/>
            <a:ext cx="13893330" cy="9374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D3B46C-C3EB-F76C-00CE-FF8DF449E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849" y="5294256"/>
            <a:ext cx="13893330" cy="9374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91FD2E6-2B0C-0E43-E83C-18084797C3DF}"/>
              </a:ext>
            </a:extLst>
          </p:cNvPr>
          <p:cNvSpPr txBox="1"/>
          <p:nvPr/>
        </p:nvSpPr>
        <p:spPr>
          <a:xfrm>
            <a:off x="19318065" y="2546136"/>
            <a:ext cx="9456914" cy="74354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3576" b="1" kern="100" dirty="0">
                <a:latin typeface="IHRHPS+KontoraBlack" panose="020B0604020202020204"/>
                <a:ea typeface="Calibri" panose="020F0502020204030204" pitchFamily="34" charset="0"/>
              </a:rPr>
              <a:t>VARIANT 3</a:t>
            </a:r>
          </a:p>
          <a:p>
            <a:pPr lvl="0">
              <a:lnSpc>
                <a:spcPct val="150000"/>
              </a:lnSpc>
            </a:pPr>
            <a:r>
              <a:rPr lang="nl-NL" sz="3576" kern="100" dirty="0">
                <a:latin typeface="IHRHPS+KontoraBlack" panose="020B0604020202020204"/>
                <a:ea typeface="Calibri" panose="020F0502020204030204" pitchFamily="34" charset="0"/>
              </a:rPr>
              <a:t>Locatie ID College:</a:t>
            </a:r>
          </a:p>
          <a:p>
            <a:pPr lvl="0">
              <a:lnSpc>
                <a:spcPct val="150000"/>
              </a:lnSpc>
            </a:pPr>
            <a:r>
              <a:rPr lang="nl-NL" sz="3576" kern="100" dirty="0">
                <a:latin typeface="IHRHPS+KontoraBlack" panose="020B0604020202020204"/>
                <a:ea typeface="Calibri" panose="020F0502020204030204" pitchFamily="34" charset="0"/>
              </a:rPr>
              <a:t>51 appartementen vrije sector</a:t>
            </a:r>
          </a:p>
          <a:p>
            <a:pPr lvl="0">
              <a:lnSpc>
                <a:spcPct val="150000"/>
              </a:lnSpc>
            </a:pPr>
            <a:endParaRPr lang="nl-NL" sz="3576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nl-NL" sz="3576" kern="100" dirty="0">
                <a:latin typeface="IHRHPS+KontoraBlack" panose="020B0604020202020204"/>
                <a:ea typeface="Calibri" panose="020F0502020204030204" pitchFamily="34" charset="0"/>
              </a:rPr>
              <a:t>Locatie De Jong:</a:t>
            </a:r>
          </a:p>
          <a:p>
            <a:pPr lvl="0">
              <a:lnSpc>
                <a:spcPct val="150000"/>
              </a:lnSpc>
            </a:pPr>
            <a:r>
              <a:rPr lang="nl-NL" sz="3576" kern="100" dirty="0">
                <a:latin typeface="IHRHPS+KontoraBlack" panose="020B0604020202020204"/>
                <a:ea typeface="Calibri" panose="020F0502020204030204" pitchFamily="34" charset="0"/>
              </a:rPr>
              <a:t>61 appartementen sociaal</a:t>
            </a:r>
          </a:p>
          <a:p>
            <a:pPr lvl="0">
              <a:lnSpc>
                <a:spcPct val="150000"/>
              </a:lnSpc>
            </a:pPr>
            <a:r>
              <a:rPr lang="nl-NL" sz="3576" kern="100" dirty="0">
                <a:latin typeface="IHRHPS+KontoraBlack" panose="020B0604020202020204"/>
                <a:ea typeface="Calibri" panose="020F0502020204030204" pitchFamily="34" charset="0"/>
              </a:rPr>
              <a:t>60 appartementen </a:t>
            </a:r>
            <a:r>
              <a:rPr lang="nl-NL" sz="3576" kern="100" dirty="0" err="1">
                <a:latin typeface="IHRHPS+KontoraBlack" panose="020B0604020202020204"/>
                <a:ea typeface="Calibri" panose="020F0502020204030204" pitchFamily="34" charset="0"/>
              </a:rPr>
              <a:t>middenduur</a:t>
            </a:r>
            <a:endParaRPr lang="nl-NL" sz="3576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endParaRPr lang="nl-NL" sz="3576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nl-NL" sz="3576" kern="100" dirty="0">
                <a:latin typeface="IHRHPS+KontoraBlack" panose="020B0604020202020204"/>
                <a:ea typeface="Calibri" panose="020F0502020204030204" pitchFamily="34" charset="0"/>
              </a:rPr>
              <a:t>172 woningen totaal</a:t>
            </a:r>
          </a:p>
        </p:txBody>
      </p:sp>
    </p:spTree>
    <p:extLst>
      <p:ext uri="{BB962C8B-B14F-4D97-AF65-F5344CB8AC3E}">
        <p14:creationId xmlns:p14="http://schemas.microsoft.com/office/powerpoint/2010/main" val="2526295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3781" y="1"/>
            <a:ext cx="12286507" cy="2124074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7915236" y="1"/>
            <a:ext cx="12640963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CAA151-D5E4-829D-0AFB-945080B4DE0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TERUGBLIK PARTICIPATIE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209175C-673E-5AE9-A977-1A87FA81F9DD}"/>
              </a:ext>
            </a:extLst>
          </p:cNvPr>
          <p:cNvSpPr txBox="1"/>
          <p:nvPr/>
        </p:nvSpPr>
        <p:spPr>
          <a:xfrm>
            <a:off x="1999215" y="5670614"/>
            <a:ext cx="15350725" cy="14652857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3973" b="1" kern="100" dirty="0">
                <a:solidFill>
                  <a:srgbClr val="BBAA9C"/>
                </a:solidFill>
                <a:latin typeface="IHRHPS+KontoraBlack" panose="020B0604020202020204"/>
                <a:ea typeface="Calibri" panose="020F0502020204030204" pitchFamily="34" charset="0"/>
              </a:rPr>
              <a:t>INPUT VANUIT PARTICIPANTEN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Herzie bouwhoogten aan de Industrieweg en Jan Evertsenlaan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Er is behoefte aan een zonnestudie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Hoogbouw is niet wenselijk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Maak woningen voor ouderen zodat er doorstroom komt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Zorg voor een goede, groene invulling van de openbare ruimte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Het kruispunt bij Piet Heinlaan en Kon. Julianalaan is druk en gevaarlijk; let hier op!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Maak meer parkeerplaatsen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Kunnen de parkeergarages volledig verdiept worden gemaakt?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Maak een speeltuin</a:t>
            </a:r>
          </a:p>
          <a:p>
            <a:pPr marL="567671" indent="-56767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973" kern="100" dirty="0">
                <a:latin typeface="IHRHPS+KontoraBlack" panose="020B0604020202020204"/>
                <a:ea typeface="Calibri" panose="020F0502020204030204" pitchFamily="34" charset="0"/>
              </a:rPr>
              <a:t>Er worden te veel woningen gemaakt op een klein stuk grond</a:t>
            </a:r>
          </a:p>
          <a:p>
            <a:pPr>
              <a:lnSpc>
                <a:spcPct val="150000"/>
              </a:lnSpc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marL="340603" indent="-340603">
              <a:lnSpc>
                <a:spcPct val="150000"/>
              </a:lnSpc>
              <a:buFont typeface="+mj-lt"/>
              <a:buAutoNum type="arabicPeriod"/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endParaRPr lang="nl-NL" sz="3973" kern="100" dirty="0">
              <a:latin typeface="IHRHPS+KontoraBlack" panose="020B0604020202020204"/>
              <a:ea typeface="Calibri" panose="020F050202020403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97808AB-8644-733B-3B9B-ECE8D2BD0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0781" y="4874833"/>
            <a:ext cx="7655658" cy="5745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Afbeelding 14" descr="Afbeelding met overdekt, kleding, tafel, meubels&#10;&#10;Automatisch gegenereerde beschrijving">
            <a:extLst>
              <a:ext uri="{FF2B5EF4-FFF2-40B4-BE49-F238E27FC236}">
                <a16:creationId xmlns:a16="http://schemas.microsoft.com/office/drawing/2014/main" id="{7C46374E-066E-E774-69B1-30D654729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50781" y="11496226"/>
            <a:ext cx="7655658" cy="5741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6DC2EFCA-C753-F51A-6A02-6242D69B10D6}"/>
              </a:ext>
            </a:extLst>
          </p:cNvPr>
          <p:cNvSpPr txBox="1"/>
          <p:nvPr/>
        </p:nvSpPr>
        <p:spPr>
          <a:xfrm>
            <a:off x="20517163" y="10861925"/>
            <a:ext cx="2121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21-11-2023</a:t>
            </a:r>
            <a:endParaRPr lang="nl-NL" sz="2800" b="1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FCECD6B-0B5E-8BCD-A5A5-C9BF592B0AFE}"/>
              </a:ext>
            </a:extLst>
          </p:cNvPr>
          <p:cNvSpPr txBox="1"/>
          <p:nvPr/>
        </p:nvSpPr>
        <p:spPr>
          <a:xfrm>
            <a:off x="20517163" y="17471530"/>
            <a:ext cx="2121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12-12-2023</a:t>
            </a:r>
            <a:endParaRPr lang="nl-NL" sz="2800" b="1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19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3781" y="1"/>
            <a:ext cx="12185483" cy="2124074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7915236" y="1"/>
            <a:ext cx="12325051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CAA151-D5E4-829D-0AFB-945080B4DE0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STEDENBOUWKUNDIGE SITUATIE NAV PARTICIPATIE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9D909D1-3E2D-5EEA-3D01-9B5AF2C74E22}"/>
              </a:ext>
            </a:extLst>
          </p:cNvPr>
          <p:cNvSpPr txBox="1"/>
          <p:nvPr/>
        </p:nvSpPr>
        <p:spPr>
          <a:xfrm>
            <a:off x="11724219" y="18331581"/>
            <a:ext cx="3595316" cy="45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84" dirty="0">
                <a:latin typeface="IHRHPS+KontoraBlack" panose="020B0604020202020204"/>
              </a:rPr>
              <a:t>PIET HEINLAAN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FCED7C5-7223-464B-5FC7-29F30F23890E}"/>
              </a:ext>
            </a:extLst>
          </p:cNvPr>
          <p:cNvSpPr txBox="1"/>
          <p:nvPr/>
        </p:nvSpPr>
        <p:spPr>
          <a:xfrm rot="4166338">
            <a:off x="4927045" y="12174456"/>
            <a:ext cx="3595316" cy="45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84" dirty="0">
                <a:latin typeface="IHRHPS+KontoraBlack" panose="020B0604020202020204"/>
              </a:rPr>
              <a:t>JAN EVERTSENLAAN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CD0A8B-056D-0A70-464C-ABA57BFB8065}"/>
              </a:ext>
            </a:extLst>
          </p:cNvPr>
          <p:cNvSpPr txBox="1"/>
          <p:nvPr/>
        </p:nvSpPr>
        <p:spPr>
          <a:xfrm>
            <a:off x="10361649" y="5595939"/>
            <a:ext cx="3595316" cy="45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84" dirty="0">
                <a:latin typeface="IHRHPS+KontoraBlack" panose="020B0604020202020204"/>
              </a:rPr>
              <a:t>INDUSTRIEWEG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7050CA1-7E3F-FB00-216C-8A70E9E56A67}"/>
              </a:ext>
            </a:extLst>
          </p:cNvPr>
          <p:cNvSpPr txBox="1"/>
          <p:nvPr/>
        </p:nvSpPr>
        <p:spPr>
          <a:xfrm rot="5400000">
            <a:off x="19013781" y="13938130"/>
            <a:ext cx="3595316" cy="45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384" dirty="0">
                <a:latin typeface="IHRHPS+KontoraBlack" panose="020B0604020202020204"/>
              </a:rPr>
              <a:t>KON. JULIANALAAN</a:t>
            </a:r>
          </a:p>
        </p:txBody>
      </p:sp>
      <p:pic>
        <p:nvPicPr>
          <p:cNvPr id="4" name="Afbeelding 3" descr="Afbeelding met Plan, kaart&#10;&#10;Automatisch gegenereerde beschrijving">
            <a:extLst>
              <a:ext uri="{FF2B5EF4-FFF2-40B4-BE49-F238E27FC236}">
                <a16:creationId xmlns:a16="http://schemas.microsoft.com/office/drawing/2014/main" id="{399FB930-4465-FFC9-BC7B-E850995B6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5393290"/>
            <a:ext cx="19934409" cy="139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28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5C6645B-10A6-1BDF-817B-CBC9E462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3781" y="1"/>
            <a:ext cx="12185483" cy="2124074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B3E2B39-6485-313F-249B-B3F1793F5141}"/>
              </a:ext>
            </a:extLst>
          </p:cNvPr>
          <p:cNvSpPr/>
          <p:nvPr/>
        </p:nvSpPr>
        <p:spPr>
          <a:xfrm>
            <a:off x="17915236" y="1"/>
            <a:ext cx="12325051" cy="21240750"/>
          </a:xfrm>
          <a:prstGeom prst="rect">
            <a:avLst/>
          </a:prstGeom>
          <a:solidFill>
            <a:srgbClr val="25368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88" dirty="0"/>
          </a:p>
        </p:txBody>
      </p:sp>
      <p:pic>
        <p:nvPicPr>
          <p:cNvPr id="10" name="Afbeelding 9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57C0197D-3FAA-4E0E-BE38-FFE41879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849" y="2396297"/>
            <a:ext cx="1664036" cy="18994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CAA151-D5E4-829D-0AFB-945080B4DE08}"/>
              </a:ext>
            </a:extLst>
          </p:cNvPr>
          <p:cNvSpPr txBox="1"/>
          <p:nvPr/>
        </p:nvSpPr>
        <p:spPr>
          <a:xfrm>
            <a:off x="4379012" y="2841564"/>
            <a:ext cx="18883419" cy="1008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5960" b="1" dirty="0">
                <a:solidFill>
                  <a:srgbClr val="25368B"/>
                </a:solidFill>
                <a:latin typeface="IHRHPS+KontoraBlack" panose="020B0604020202020204"/>
              </a:rPr>
              <a:t>STEDENBOUWKUNDIGE SITUATIE NAV PARTICIPATIE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9FB930-4465-FFC9-BC7B-E850995B6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8241" y="5636746"/>
            <a:ext cx="19963621" cy="10765912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5382767-D7D1-9498-DEB0-28E58CA40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057668"/>
              </p:ext>
            </p:extLst>
          </p:nvPr>
        </p:nvGraphicFramePr>
        <p:xfrm>
          <a:off x="3036889" y="17851021"/>
          <a:ext cx="19384974" cy="1941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FF8C9D19-FEFC-F241-A7BD-C841825DFD96}"/>
              </a:ext>
            </a:extLst>
          </p:cNvPr>
          <p:cNvSpPr txBox="1"/>
          <p:nvPr/>
        </p:nvSpPr>
        <p:spPr>
          <a:xfrm>
            <a:off x="23262431" y="18082494"/>
            <a:ext cx="569595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sz="3200" b="1" kern="100" dirty="0">
                <a:latin typeface="IHRHPS+KontoraBlack" panose="020B0604020202020204"/>
                <a:ea typeface="Calibri" panose="020F0502020204030204" pitchFamily="34" charset="0"/>
              </a:rPr>
              <a:t>26 EENGEZINSWONINGEN</a:t>
            </a:r>
          </a:p>
          <a:p>
            <a:pPr lvl="0">
              <a:lnSpc>
                <a:spcPct val="150000"/>
              </a:lnSpc>
            </a:pPr>
            <a:r>
              <a:rPr lang="nl-NL" sz="3200" b="1" kern="100" dirty="0">
                <a:latin typeface="IHRHPS+KontoraBlack" panose="020B0604020202020204"/>
                <a:ea typeface="Calibri" panose="020F0502020204030204" pitchFamily="34" charset="0"/>
              </a:rPr>
              <a:t>119 APPARTEMENTEN</a:t>
            </a:r>
          </a:p>
        </p:txBody>
      </p:sp>
    </p:spTree>
    <p:extLst>
      <p:ext uri="{BB962C8B-B14F-4D97-AF65-F5344CB8AC3E}">
        <p14:creationId xmlns:p14="http://schemas.microsoft.com/office/powerpoint/2010/main" val="3157689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320</TotalTime>
  <Words>236</Words>
  <Application>Microsoft Macintosh PowerPoint</Application>
  <PresentationFormat>Aangepast</PresentationFormat>
  <Paragraphs>84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IHRHPS+KontoraBlack</vt:lpstr>
      <vt:lpstr>Kontora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Benjamin van Duijn | Van Rhijn Projectontwikkeling</dc:creator>
  <cp:lastModifiedBy>Koos Schwaneberg</cp:lastModifiedBy>
  <cp:revision>2</cp:revision>
  <dcterms:created xsi:type="dcterms:W3CDTF">2024-02-05T10:10:41Z</dcterms:created>
  <dcterms:modified xsi:type="dcterms:W3CDTF">2024-02-12T15:44:55Z</dcterms:modified>
</cp:coreProperties>
</file>